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8" r:id="rId3"/>
    <p:sldId id="260" r:id="rId4"/>
    <p:sldId id="259" r:id="rId5"/>
    <p:sldId id="257" r:id="rId6"/>
    <p:sldId id="261" r:id="rId7"/>
    <p:sldId id="267" r:id="rId8"/>
    <p:sldId id="263" r:id="rId9"/>
    <p:sldId id="266" r:id="rId10"/>
    <p:sldId id="262" r:id="rId11"/>
    <p:sldId id="264" r:id="rId12"/>
    <p:sldId id="270" r:id="rId13"/>
    <p:sldId id="271" r:id="rId14"/>
    <p:sldId id="268" r:id="rId15"/>
    <p:sldId id="265"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9"/>
    <p:restoredTop sz="94782"/>
  </p:normalViewPr>
  <p:slideViewPr>
    <p:cSldViewPr snapToGrid="0" snapToObjects="1">
      <p:cViewPr>
        <p:scale>
          <a:sx n="109" d="100"/>
          <a:sy n="109"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12BDD-8595-194A-B194-D3F17A184948}" type="datetimeFigureOut">
              <a:rPr lang="en-US" smtClean="0"/>
              <a:t>11/12/21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868382-EA19-A845-8121-21A581FB9BFF}" type="slidenum">
              <a:rPr lang="en-US" smtClean="0"/>
              <a:t>‹#›</a:t>
            </a:fld>
            <a:endParaRPr lang="en-US"/>
          </a:p>
        </p:txBody>
      </p:sp>
    </p:spTree>
    <p:extLst>
      <p:ext uri="{BB962C8B-B14F-4D97-AF65-F5344CB8AC3E}">
        <p14:creationId xmlns:p14="http://schemas.microsoft.com/office/powerpoint/2010/main" val="1675033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3C30D9C-3B6C-1D44-9759-E5228832A80C}" type="datetimeFigureOut">
              <a:rPr lang="en-US" smtClean="0"/>
              <a:t>11/12/21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917864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3C30D9C-3B6C-1D44-9759-E5228832A80C}" type="datetimeFigureOut">
              <a:rPr lang="en-US" smtClean="0"/>
              <a:t>11/12/21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1473860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3C30D9C-3B6C-1D44-9759-E5228832A80C}" type="datetimeFigureOut">
              <a:rPr lang="en-US" smtClean="0"/>
              <a:t>11/12/21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199089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3C30D9C-3B6C-1D44-9759-E5228832A80C}" type="datetimeFigureOut">
              <a:rPr lang="en-US" smtClean="0"/>
              <a:t>11/12/21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41659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3C30D9C-3B6C-1D44-9759-E5228832A80C}" type="datetimeFigureOut">
              <a:rPr lang="en-US" smtClean="0"/>
              <a:t>11/12/21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593441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3C30D9C-3B6C-1D44-9759-E5228832A80C}" type="datetimeFigureOut">
              <a:rPr lang="en-US" smtClean="0"/>
              <a:t>11/12/21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3913426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3C30D9C-3B6C-1D44-9759-E5228832A80C}" type="datetimeFigureOut">
              <a:rPr lang="en-US" smtClean="0"/>
              <a:t>11/12/21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4066775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3C30D9C-3B6C-1D44-9759-E5228832A80C}" type="datetimeFigureOut">
              <a:rPr lang="en-US" smtClean="0"/>
              <a:t>11/12/21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2375127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30D9C-3B6C-1D44-9759-E5228832A80C}" type="datetimeFigureOut">
              <a:rPr lang="en-US" smtClean="0"/>
              <a:t>11/12/21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2983008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3C30D9C-3B6C-1D44-9759-E5228832A80C}" type="datetimeFigureOut">
              <a:rPr lang="en-US" smtClean="0"/>
              <a:t>11/12/21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3564009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3C30D9C-3B6C-1D44-9759-E5228832A80C}" type="datetimeFigureOut">
              <a:rPr lang="en-US" smtClean="0"/>
              <a:t>11/12/21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3A371-4E1C-0D4A-B788-0EBB2C669DA4}" type="slidenum">
              <a:rPr lang="en-US" smtClean="0"/>
              <a:t>‹#›</a:t>
            </a:fld>
            <a:endParaRPr lang="en-US"/>
          </a:p>
        </p:txBody>
      </p:sp>
    </p:spTree>
    <p:extLst>
      <p:ext uri="{BB962C8B-B14F-4D97-AF65-F5344CB8AC3E}">
        <p14:creationId xmlns:p14="http://schemas.microsoft.com/office/powerpoint/2010/main" val="659826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C30D9C-3B6C-1D44-9759-E5228832A80C}" type="datetimeFigureOut">
              <a:rPr lang="en-US" smtClean="0"/>
              <a:t>11/12/21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3A371-4E1C-0D4A-B788-0EBB2C669DA4}" type="slidenum">
              <a:rPr lang="en-US" smtClean="0"/>
              <a:t>‹#›</a:t>
            </a:fld>
            <a:endParaRPr lang="en-US"/>
          </a:p>
        </p:txBody>
      </p:sp>
    </p:spTree>
    <p:extLst>
      <p:ext uri="{BB962C8B-B14F-4D97-AF65-F5344CB8AC3E}">
        <p14:creationId xmlns:p14="http://schemas.microsoft.com/office/powerpoint/2010/main" val="1916607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hyperlink" Target="https://docs.python.org/3/library/stdtypes.html#tuple" TargetMode="External"/><Relationship Id="rId4" Type="http://schemas.openxmlformats.org/officeDocument/2006/relationships/hyperlink" Target="https://docs.python.org/3/library/functions.html#in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C7474-8F64-2F4C-A649-FE157A0E7A07}"/>
              </a:ext>
            </a:extLst>
          </p:cNvPr>
          <p:cNvSpPr>
            <a:spLocks noGrp="1"/>
          </p:cNvSpPr>
          <p:nvPr>
            <p:ph type="ctrTitle"/>
          </p:nvPr>
        </p:nvSpPr>
        <p:spPr>
          <a:xfrm>
            <a:off x="1524000" y="1376363"/>
            <a:ext cx="9144000" cy="2521594"/>
          </a:xfrm>
        </p:spPr>
        <p:txBody>
          <a:bodyPr>
            <a:normAutofit/>
          </a:bodyPr>
          <a:lstStyle/>
          <a:p>
            <a:r>
              <a:rPr lang="en-US" sz="7000"/>
              <a:t>UEZ Technical Consultancy Project</a:t>
            </a:r>
          </a:p>
        </p:txBody>
      </p:sp>
      <p:sp>
        <p:nvSpPr>
          <p:cNvPr id="3" name="Subtitle 2">
            <a:extLst>
              <a:ext uri="{FF2B5EF4-FFF2-40B4-BE49-F238E27FC236}">
                <a16:creationId xmlns:a16="http://schemas.microsoft.com/office/drawing/2014/main" id="{8255C030-9908-BF44-93F7-2BC0DE3E89FE}"/>
              </a:ext>
            </a:extLst>
          </p:cNvPr>
          <p:cNvSpPr>
            <a:spLocks noGrp="1"/>
          </p:cNvSpPr>
          <p:nvPr>
            <p:ph type="subTitle" idx="1"/>
          </p:nvPr>
        </p:nvSpPr>
        <p:spPr>
          <a:xfrm>
            <a:off x="1524000" y="4617728"/>
            <a:ext cx="9144000" cy="944339"/>
          </a:xfrm>
        </p:spPr>
        <p:txBody>
          <a:bodyPr>
            <a:normAutofit/>
          </a:bodyPr>
          <a:lstStyle/>
          <a:p>
            <a:r>
              <a:rPr lang="en-US" dirty="0"/>
              <a:t>Delight Supported living Ltd</a:t>
            </a:r>
          </a:p>
        </p:txBody>
      </p:sp>
      <p:cxnSp>
        <p:nvCxnSpPr>
          <p:cNvPr id="25" name="Straight Connector 24">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4479276"/>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59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4142-E506-E743-828E-40F16038FE8D}"/>
              </a:ext>
            </a:extLst>
          </p:cNvPr>
          <p:cNvSpPr>
            <a:spLocks noGrp="1"/>
          </p:cNvSpPr>
          <p:nvPr>
            <p:ph type="title"/>
          </p:nvPr>
        </p:nvSpPr>
        <p:spPr/>
        <p:txBody>
          <a:bodyPr/>
          <a:lstStyle/>
          <a:p>
            <a:r>
              <a:rPr lang="en-US" dirty="0"/>
              <a:t>Video Classification</a:t>
            </a:r>
          </a:p>
        </p:txBody>
      </p:sp>
      <p:sp>
        <p:nvSpPr>
          <p:cNvPr id="3" name="Content Placeholder 2">
            <a:extLst>
              <a:ext uri="{FF2B5EF4-FFF2-40B4-BE49-F238E27FC236}">
                <a16:creationId xmlns:a16="http://schemas.microsoft.com/office/drawing/2014/main" id="{02D5A3E8-2461-5B4D-AD2F-D1E8FC03FEC7}"/>
              </a:ext>
            </a:extLst>
          </p:cNvPr>
          <p:cNvSpPr>
            <a:spLocks noGrp="1"/>
          </p:cNvSpPr>
          <p:nvPr>
            <p:ph idx="1"/>
          </p:nvPr>
        </p:nvSpPr>
        <p:spPr/>
        <p:txBody>
          <a:bodyPr/>
          <a:lstStyle/>
          <a:p>
            <a:r>
              <a:rPr lang="en-US" dirty="0"/>
              <a:t>3 Methods</a:t>
            </a:r>
          </a:p>
          <a:p>
            <a:pPr lvl="1">
              <a:buFont typeface="Wingdings" pitchFamily="2" charset="2"/>
              <a:buChar char="Ø"/>
            </a:pPr>
            <a:r>
              <a:rPr lang="en-US" dirty="0"/>
              <a:t>2D CNN</a:t>
            </a:r>
          </a:p>
          <a:p>
            <a:pPr lvl="1">
              <a:buFont typeface="Wingdings" pitchFamily="2" charset="2"/>
              <a:buChar char="Ø"/>
            </a:pPr>
            <a:r>
              <a:rPr lang="en-US" dirty="0"/>
              <a:t>3D CNN</a:t>
            </a:r>
          </a:p>
          <a:p>
            <a:pPr lvl="1">
              <a:buFont typeface="Wingdings" pitchFamily="2" charset="2"/>
              <a:buChar char="Ø"/>
            </a:pPr>
            <a:r>
              <a:rPr lang="en-US" dirty="0"/>
              <a:t>3D CNN with Optical flow</a:t>
            </a:r>
          </a:p>
          <a:p>
            <a:pPr marL="457200" lvl="1" indent="0">
              <a:buNone/>
            </a:pPr>
            <a:endParaRPr lang="en-US" dirty="0"/>
          </a:p>
        </p:txBody>
      </p:sp>
    </p:spTree>
    <p:extLst>
      <p:ext uri="{BB962C8B-B14F-4D97-AF65-F5344CB8AC3E}">
        <p14:creationId xmlns:p14="http://schemas.microsoft.com/office/powerpoint/2010/main" val="2486125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CF2212-98B4-694C-B078-16DE696193E4}"/>
              </a:ext>
            </a:extLst>
          </p:cNvPr>
          <p:cNvPicPr>
            <a:picLocks noChangeAspect="1"/>
          </p:cNvPicPr>
          <p:nvPr/>
        </p:nvPicPr>
        <p:blipFill>
          <a:blip r:embed="rId2"/>
          <a:stretch>
            <a:fillRect/>
          </a:stretch>
        </p:blipFill>
        <p:spPr>
          <a:xfrm>
            <a:off x="3447563" y="4055778"/>
            <a:ext cx="3175000" cy="2796789"/>
          </a:xfrm>
          <a:prstGeom prst="rect">
            <a:avLst/>
          </a:prstGeom>
        </p:spPr>
      </p:pic>
      <p:pic>
        <p:nvPicPr>
          <p:cNvPr id="9" name="Picture 8" descr="Text&#10;&#10;Description automatically generated">
            <a:extLst>
              <a:ext uri="{FF2B5EF4-FFF2-40B4-BE49-F238E27FC236}">
                <a16:creationId xmlns:a16="http://schemas.microsoft.com/office/drawing/2014/main" id="{5F713FEC-9EB6-B141-8118-D93C21B59A78}"/>
              </a:ext>
            </a:extLst>
          </p:cNvPr>
          <p:cNvPicPr>
            <a:picLocks noChangeAspect="1"/>
          </p:cNvPicPr>
          <p:nvPr/>
        </p:nvPicPr>
        <p:blipFill>
          <a:blip r:embed="rId3"/>
          <a:stretch>
            <a:fillRect/>
          </a:stretch>
        </p:blipFill>
        <p:spPr>
          <a:xfrm>
            <a:off x="6483838" y="668215"/>
            <a:ext cx="5181599" cy="5706025"/>
          </a:xfrm>
          <a:prstGeom prst="rect">
            <a:avLst/>
          </a:prstGeom>
        </p:spPr>
      </p:pic>
      <p:sp>
        <p:nvSpPr>
          <p:cNvPr id="2" name="Title 1">
            <a:extLst>
              <a:ext uri="{FF2B5EF4-FFF2-40B4-BE49-F238E27FC236}">
                <a16:creationId xmlns:a16="http://schemas.microsoft.com/office/drawing/2014/main" id="{C83B145A-1B57-9544-B80B-E2E9BB84F9F3}"/>
              </a:ext>
            </a:extLst>
          </p:cNvPr>
          <p:cNvSpPr>
            <a:spLocks noGrp="1"/>
          </p:cNvSpPr>
          <p:nvPr>
            <p:ph type="title"/>
          </p:nvPr>
        </p:nvSpPr>
        <p:spPr>
          <a:xfrm>
            <a:off x="838200" y="5433"/>
            <a:ext cx="10515600" cy="1325563"/>
          </a:xfrm>
        </p:spPr>
        <p:txBody>
          <a:bodyPr/>
          <a:lstStyle/>
          <a:p>
            <a:r>
              <a:rPr lang="en-US" dirty="0"/>
              <a:t>2D-CNN Model</a:t>
            </a:r>
          </a:p>
        </p:txBody>
      </p:sp>
      <p:sp>
        <p:nvSpPr>
          <p:cNvPr id="5" name="Content Placeholder 4">
            <a:extLst>
              <a:ext uri="{FF2B5EF4-FFF2-40B4-BE49-F238E27FC236}">
                <a16:creationId xmlns:a16="http://schemas.microsoft.com/office/drawing/2014/main" id="{398B9821-30A0-394D-90E0-93B6434EC0E8}"/>
              </a:ext>
            </a:extLst>
          </p:cNvPr>
          <p:cNvSpPr>
            <a:spLocks noGrp="1"/>
          </p:cNvSpPr>
          <p:nvPr>
            <p:ph sz="half" idx="1"/>
          </p:nvPr>
        </p:nvSpPr>
        <p:spPr>
          <a:xfrm>
            <a:off x="193097" y="1108267"/>
            <a:ext cx="5181600" cy="4351338"/>
          </a:xfrm>
        </p:spPr>
        <p:txBody>
          <a:bodyPr>
            <a:normAutofit fontScale="92500" lnSpcReduction="10000"/>
          </a:bodyPr>
          <a:lstStyle/>
          <a:p>
            <a:r>
              <a:rPr lang="en-US" sz="1800" dirty="0"/>
              <a:t>This model is trained by sending individual frames as input.</a:t>
            </a:r>
          </a:p>
          <a:p>
            <a:r>
              <a:rPr lang="en-GB" sz="1800" b="1" dirty="0" err="1"/>
              <a:t>in_channels</a:t>
            </a:r>
            <a:r>
              <a:rPr lang="en-GB" sz="1800" dirty="0"/>
              <a:t> (</a:t>
            </a:r>
            <a:r>
              <a:rPr lang="en-GB" sz="1800" i="1" dirty="0">
                <a:hlinkClick r:id="rId4" tooltip="(in Python v3.10)"/>
              </a:rPr>
              <a:t>int</a:t>
            </a:r>
            <a:r>
              <a:rPr lang="en-GB" sz="1800" dirty="0"/>
              <a:t>) – Number of channels in the input image</a:t>
            </a:r>
          </a:p>
          <a:p>
            <a:r>
              <a:rPr lang="en-GB" sz="1800" b="1" dirty="0" err="1"/>
              <a:t>out_channels</a:t>
            </a:r>
            <a:r>
              <a:rPr lang="en-GB" sz="1800" dirty="0"/>
              <a:t> (</a:t>
            </a:r>
            <a:r>
              <a:rPr lang="en-GB" sz="1800" i="1" dirty="0">
                <a:hlinkClick r:id="rId4" tooltip="(in Python v3.10)"/>
              </a:rPr>
              <a:t>int</a:t>
            </a:r>
            <a:r>
              <a:rPr lang="en-GB" sz="1800" dirty="0"/>
              <a:t>) – Number of channels produced by the convolution</a:t>
            </a:r>
          </a:p>
          <a:p>
            <a:r>
              <a:rPr lang="en-GB" sz="1800" b="1" dirty="0" err="1"/>
              <a:t>kernel_size</a:t>
            </a:r>
            <a:r>
              <a:rPr lang="en-GB" sz="1800" dirty="0"/>
              <a:t> (</a:t>
            </a:r>
            <a:r>
              <a:rPr lang="en-GB" sz="1800" i="1" dirty="0">
                <a:hlinkClick r:id="rId4" tooltip="(in Python v3.10)"/>
              </a:rPr>
              <a:t>int</a:t>
            </a:r>
            <a:r>
              <a:rPr lang="en-GB" sz="1800" i="1" dirty="0"/>
              <a:t> or </a:t>
            </a:r>
            <a:r>
              <a:rPr lang="en-GB" sz="1800" i="1" dirty="0">
                <a:hlinkClick r:id="rId5" tooltip="(in Python v3.10)"/>
              </a:rPr>
              <a:t>tuple</a:t>
            </a:r>
            <a:r>
              <a:rPr lang="en-GB" sz="1800" dirty="0"/>
              <a:t>) – Size of the convolving kernel</a:t>
            </a:r>
          </a:p>
          <a:p>
            <a:pPr>
              <a:lnSpc>
                <a:spcPct val="100000"/>
              </a:lnSpc>
            </a:pPr>
            <a:r>
              <a:rPr lang="en-US" sz="1800" b="1" dirty="0"/>
              <a:t>Dropout </a:t>
            </a:r>
            <a:r>
              <a:rPr lang="en-US" sz="1800" dirty="0"/>
              <a:t>- </a:t>
            </a:r>
            <a:r>
              <a:rPr lang="en-GB" sz="1800" dirty="0"/>
              <a:t>Dropout is a </a:t>
            </a:r>
          </a:p>
          <a:p>
            <a:pPr marL="0" indent="0">
              <a:lnSpc>
                <a:spcPct val="100000"/>
              </a:lnSpc>
              <a:buNone/>
            </a:pPr>
            <a:r>
              <a:rPr lang="en-GB" sz="1800" b="1" dirty="0"/>
              <a:t>Technique, where randomly selected neurons are ignored  during training</a:t>
            </a:r>
            <a:r>
              <a:rPr lang="en-GB" sz="1800" dirty="0"/>
              <a:t>. </a:t>
            </a:r>
          </a:p>
          <a:p>
            <a:pPr marL="0" indent="0">
              <a:lnSpc>
                <a:spcPct val="100000"/>
              </a:lnSpc>
              <a:buNone/>
            </a:pPr>
            <a:r>
              <a:rPr lang="en-GB" sz="1800" dirty="0"/>
              <a:t>They are “dropped-out” randomly.</a:t>
            </a:r>
            <a:endParaRPr lang="en-US" sz="1800" b="1" dirty="0"/>
          </a:p>
          <a:p>
            <a:r>
              <a:rPr lang="en-US" sz="1900" dirty="0"/>
              <a:t>Batch size : No of training examples for each iteration.</a:t>
            </a:r>
          </a:p>
          <a:p>
            <a:pPr marL="0" indent="0">
              <a:buNone/>
            </a:pPr>
            <a:endParaRPr lang="en-US" dirty="0"/>
          </a:p>
        </p:txBody>
      </p:sp>
    </p:spTree>
    <p:extLst>
      <p:ext uri="{BB962C8B-B14F-4D97-AF65-F5344CB8AC3E}">
        <p14:creationId xmlns:p14="http://schemas.microsoft.com/office/powerpoint/2010/main" val="3347073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24DFC9-DEDF-7C46-A002-C156B280ABDA}"/>
              </a:ext>
            </a:extLst>
          </p:cNvPr>
          <p:cNvSpPr>
            <a:spLocks noGrp="1"/>
          </p:cNvSpPr>
          <p:nvPr>
            <p:ph type="title"/>
          </p:nvPr>
        </p:nvSpPr>
        <p:spPr/>
        <p:txBody>
          <a:bodyPr/>
          <a:lstStyle/>
          <a:p>
            <a:r>
              <a:rPr lang="en-US" dirty="0"/>
              <a:t>Procedure for sending raw data to CNN</a:t>
            </a:r>
          </a:p>
        </p:txBody>
      </p:sp>
      <p:sp>
        <p:nvSpPr>
          <p:cNvPr id="8" name="Content Placeholder 7">
            <a:extLst>
              <a:ext uri="{FF2B5EF4-FFF2-40B4-BE49-F238E27FC236}">
                <a16:creationId xmlns:a16="http://schemas.microsoft.com/office/drawing/2014/main" id="{0B86FDBA-B252-FF4F-BD7B-69D8E4A31C6F}"/>
              </a:ext>
            </a:extLst>
          </p:cNvPr>
          <p:cNvSpPr>
            <a:spLocks noGrp="1"/>
          </p:cNvSpPr>
          <p:nvPr>
            <p:ph idx="1"/>
          </p:nvPr>
        </p:nvSpPr>
        <p:spPr/>
        <p:txBody>
          <a:bodyPr>
            <a:normAutofit/>
          </a:bodyPr>
          <a:lstStyle/>
          <a:p>
            <a:r>
              <a:rPr lang="en-US" sz="1800" dirty="0"/>
              <a:t>In the first stage of pre-processing, we extracted and sorted the video data according to 00sequence.txt instruction file.</a:t>
            </a:r>
          </a:p>
          <a:p>
            <a:r>
              <a:rPr lang="en-US" sz="1800" dirty="0"/>
              <a:t>Then the pre-processed data is stored in ‘</a:t>
            </a:r>
            <a:r>
              <a:rPr lang="en-US" sz="1800" dirty="0" err="1"/>
              <a:t>train.p</a:t>
            </a:r>
            <a:r>
              <a:rPr lang="en-US" sz="1800" dirty="0"/>
              <a:t>’, ‘</a:t>
            </a:r>
            <a:r>
              <a:rPr lang="en-US" sz="1800" dirty="0" err="1"/>
              <a:t>dev.p</a:t>
            </a:r>
            <a:r>
              <a:rPr lang="en-US" sz="1800" dirty="0"/>
              <a:t>(validation data)’ and ‘</a:t>
            </a:r>
            <a:r>
              <a:rPr lang="en-US" sz="1800" dirty="0" err="1"/>
              <a:t>train.p</a:t>
            </a:r>
            <a:r>
              <a:rPr lang="en-US" sz="1800" dirty="0"/>
              <a:t>’. (Which are python pickle binary files) and these data sets consists of binary format of each fame of video and the video categories.</a:t>
            </a:r>
          </a:p>
          <a:p>
            <a:r>
              <a:rPr lang="en-US" sz="1800" dirty="0"/>
              <a:t>The ‘</a:t>
            </a:r>
            <a:r>
              <a:rPr lang="en-US" sz="1800" dirty="0" err="1"/>
              <a:t>read_dataset</a:t>
            </a:r>
            <a:r>
              <a:rPr lang="en-US" sz="1800" dirty="0"/>
              <a:t>()’ from ‘﻿class </a:t>
            </a:r>
            <a:r>
              <a:rPr lang="en-US" sz="1800" dirty="0" err="1"/>
              <a:t>RawDataset</a:t>
            </a:r>
            <a:r>
              <a:rPr lang="en-US" sz="1800" dirty="0"/>
              <a:t>(Dataset)’returns the instances(video-frame binary data) and  their categories to </a:t>
            </a:r>
            <a:r>
              <a:rPr lang="en-US" sz="1800" dirty="0" err="1"/>
              <a:t>train.py</a:t>
            </a:r>
            <a:endParaRPr lang="en-US" sz="1800" dirty="0"/>
          </a:p>
          <a:p>
            <a:pPr marL="0" indent="0">
              <a:buNone/>
            </a:pPr>
            <a:r>
              <a:rPr lang="en-US" i="1" dirty="0"/>
              <a:t>﻿</a:t>
            </a:r>
            <a:r>
              <a:rPr lang="en-US" sz="1600" i="1" dirty="0"/>
              <a:t>for video in videos:</a:t>
            </a:r>
          </a:p>
          <a:p>
            <a:pPr marL="0" indent="0">
              <a:buNone/>
            </a:pPr>
            <a:r>
              <a:rPr lang="en-US" sz="1600" i="1" dirty="0"/>
              <a:t>            for frame in video["frames"]:</a:t>
            </a:r>
          </a:p>
          <a:p>
            <a:pPr marL="0" indent="0">
              <a:buNone/>
            </a:pPr>
            <a:r>
              <a:rPr lang="en-US" sz="1600" i="1" dirty="0"/>
              <a:t>                </a:t>
            </a:r>
            <a:r>
              <a:rPr lang="en-US" sz="1600" i="1" dirty="0" err="1"/>
              <a:t>instances.append</a:t>
            </a:r>
            <a:r>
              <a:rPr lang="en-US" sz="1600" i="1" dirty="0"/>
              <a:t>(</a:t>
            </a:r>
            <a:r>
              <a:rPr lang="en-US" sz="1600" i="1" dirty="0" err="1"/>
              <a:t>frame.reshape</a:t>
            </a:r>
            <a:r>
              <a:rPr lang="en-US" sz="1600" i="1" dirty="0"/>
              <a:t>((1, 60, 80)))</a:t>
            </a:r>
          </a:p>
          <a:p>
            <a:pPr marL="0" indent="0">
              <a:buNone/>
            </a:pPr>
            <a:r>
              <a:rPr lang="en-US" sz="1600" i="1" dirty="0"/>
              <a:t>                </a:t>
            </a:r>
            <a:r>
              <a:rPr lang="en-US" sz="1600" i="1" dirty="0" err="1"/>
              <a:t>labels.append</a:t>
            </a:r>
            <a:r>
              <a:rPr lang="en-US" sz="1600" i="1" dirty="0"/>
              <a:t>(CATEGORY_INDEX[video["category"]])</a:t>
            </a:r>
          </a:p>
        </p:txBody>
      </p:sp>
    </p:spTree>
    <p:extLst>
      <p:ext uri="{BB962C8B-B14F-4D97-AF65-F5344CB8AC3E}">
        <p14:creationId xmlns:p14="http://schemas.microsoft.com/office/powerpoint/2010/main" val="1538512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EB9D1-5871-FB4C-A5A7-E96804BDBE75}"/>
              </a:ext>
            </a:extLst>
          </p:cNvPr>
          <p:cNvSpPr>
            <a:spLocks noGrp="1"/>
          </p:cNvSpPr>
          <p:nvPr>
            <p:ph type="title"/>
          </p:nvPr>
        </p:nvSpPr>
        <p:spPr/>
        <p:txBody>
          <a:bodyPr/>
          <a:lstStyle/>
          <a:p>
            <a:r>
              <a:rPr lang="en-US" dirty="0"/>
              <a:t>Epoch-Checkpoints</a:t>
            </a:r>
          </a:p>
        </p:txBody>
      </p:sp>
      <p:sp>
        <p:nvSpPr>
          <p:cNvPr id="3" name="Content Placeholder 2">
            <a:extLst>
              <a:ext uri="{FF2B5EF4-FFF2-40B4-BE49-F238E27FC236}">
                <a16:creationId xmlns:a16="http://schemas.microsoft.com/office/drawing/2014/main" id="{FDD9A5F7-8850-B141-9443-6BD681446C77}"/>
              </a:ext>
            </a:extLst>
          </p:cNvPr>
          <p:cNvSpPr>
            <a:spLocks noGrp="1"/>
          </p:cNvSpPr>
          <p:nvPr>
            <p:ph idx="1"/>
          </p:nvPr>
        </p:nvSpPr>
        <p:spPr>
          <a:xfrm>
            <a:off x="838200" y="1690688"/>
            <a:ext cx="10515600" cy="4351338"/>
          </a:xfrm>
        </p:spPr>
        <p:txBody>
          <a:bodyPr>
            <a:normAutofit/>
          </a:bodyPr>
          <a:lstStyle/>
          <a:p>
            <a:pPr marL="0" indent="0">
              <a:buNone/>
            </a:pPr>
            <a:r>
              <a:rPr lang="en-US" sz="1100" b="1" dirty="0"/>
              <a:t>﻿run </a:t>
            </a:r>
            <a:r>
              <a:rPr lang="en-US" sz="1100" b="1" dirty="0" err="1"/>
              <a:t>train_cnn.py</a:t>
            </a:r>
            <a:r>
              <a:rPr lang="en-US" sz="1100" b="1" dirty="0"/>
              <a:t> --</a:t>
            </a:r>
            <a:r>
              <a:rPr lang="en-US" sz="1100" b="1" dirty="0" err="1"/>
              <a:t>batch_size</a:t>
            </a:r>
            <a:r>
              <a:rPr lang="en-US" sz="1100" b="1" dirty="0"/>
              <a:t>=64 --</a:t>
            </a:r>
            <a:r>
              <a:rPr lang="en-US" sz="1100" b="1" dirty="0" err="1"/>
              <a:t>start_epoch</a:t>
            </a:r>
            <a:r>
              <a:rPr lang="en-US" sz="1100" b="1" dirty="0"/>
              <a:t>=1 --</a:t>
            </a:r>
            <a:r>
              <a:rPr lang="en-US" sz="1100" b="1" dirty="0" err="1"/>
              <a:t>num_epochs</a:t>
            </a:r>
            <a:r>
              <a:rPr lang="en-US" sz="1100" b="1" dirty="0"/>
              <a:t>=23 --</a:t>
            </a:r>
            <a:r>
              <a:rPr lang="en-US" sz="1100" b="1" dirty="0" err="1"/>
              <a:t>cuda</a:t>
            </a:r>
            <a:r>
              <a:rPr lang="en-US" sz="1100" b="1" dirty="0"/>
              <a:t>=0</a:t>
            </a:r>
          </a:p>
          <a:p>
            <a:pPr marL="0" indent="0">
              <a:buNone/>
            </a:pPr>
            <a:endParaRPr lang="en-US" sz="1100" b="1" dirty="0"/>
          </a:p>
          <a:p>
            <a:r>
              <a:rPr lang="en-US" sz="1100" dirty="0"/>
              <a:t>epoch 9/13, </a:t>
            </a:r>
            <a:r>
              <a:rPr lang="en-US" sz="1100" dirty="0" err="1"/>
              <a:t>train_loss</a:t>
            </a:r>
            <a:r>
              <a:rPr lang="en-US" sz="1100" dirty="0"/>
              <a:t> = tensor(0.4881), </a:t>
            </a:r>
            <a:r>
              <a:rPr lang="en-US" sz="1100" dirty="0" err="1"/>
              <a:t>traic_acc</a:t>
            </a:r>
            <a:r>
              <a:rPr lang="en-US" sz="1100" dirty="0"/>
              <a:t> = tensor(0.7687), </a:t>
            </a:r>
            <a:r>
              <a:rPr lang="en-US" sz="1100" dirty="0" err="1"/>
              <a:t>dev_loss</a:t>
            </a:r>
            <a:r>
              <a:rPr lang="en-US" sz="1100" dirty="0"/>
              <a:t> = tensor(1.4009), </a:t>
            </a:r>
            <a:r>
              <a:rPr lang="en-US" sz="1100" dirty="0" err="1"/>
              <a:t>dev_acc</a:t>
            </a:r>
            <a:r>
              <a:rPr lang="en-US" sz="1100" dirty="0"/>
              <a:t> = tensor(0.5634)</a:t>
            </a:r>
          </a:p>
          <a:p>
            <a:r>
              <a:rPr lang="en-US" sz="1100" dirty="0"/>
              <a:t>﻿epoch 10/13, </a:t>
            </a:r>
            <a:r>
              <a:rPr lang="en-US" sz="1100" dirty="0" err="1"/>
              <a:t>train_loss</a:t>
            </a:r>
            <a:r>
              <a:rPr lang="en-US" sz="1100" dirty="0"/>
              <a:t> = tensor(0.4792), </a:t>
            </a:r>
            <a:r>
              <a:rPr lang="en-US" sz="1100" dirty="0" err="1"/>
              <a:t>traic_acc</a:t>
            </a:r>
            <a:r>
              <a:rPr lang="en-US" sz="1100" dirty="0"/>
              <a:t> = tensor(0.7766), </a:t>
            </a:r>
            <a:r>
              <a:rPr lang="en-US" sz="1100" dirty="0" err="1"/>
              <a:t>dev_loss</a:t>
            </a:r>
            <a:r>
              <a:rPr lang="en-US" sz="1100" dirty="0"/>
              <a:t> = tensor(1.2668), </a:t>
            </a:r>
            <a:r>
              <a:rPr lang="en-US" sz="1100" dirty="0" err="1"/>
              <a:t>dev_acc</a:t>
            </a:r>
            <a:r>
              <a:rPr lang="en-US" sz="1100" dirty="0"/>
              <a:t> = tensor(0.5767)</a:t>
            </a:r>
          </a:p>
          <a:p>
            <a:r>
              <a:rPr lang="en-US" sz="1100" dirty="0"/>
              <a:t>﻿epoch 11/13, </a:t>
            </a:r>
            <a:r>
              <a:rPr lang="en-US" sz="1100" dirty="0" err="1"/>
              <a:t>train_loss</a:t>
            </a:r>
            <a:r>
              <a:rPr lang="en-US" sz="1100" dirty="0"/>
              <a:t> = tensor(0.4504), </a:t>
            </a:r>
            <a:r>
              <a:rPr lang="en-US" sz="1100" dirty="0" err="1"/>
              <a:t>traic_acc</a:t>
            </a:r>
            <a:r>
              <a:rPr lang="en-US" sz="1100" dirty="0"/>
              <a:t> = tensor(0.7808), </a:t>
            </a:r>
            <a:r>
              <a:rPr lang="en-US" sz="1100" dirty="0" err="1"/>
              <a:t>dev_loss</a:t>
            </a:r>
            <a:r>
              <a:rPr lang="en-US" sz="1100" dirty="0"/>
              <a:t> = tensor(1.4432), </a:t>
            </a:r>
            <a:r>
              <a:rPr lang="en-US" sz="1100" dirty="0" err="1"/>
              <a:t>dev_acc</a:t>
            </a:r>
            <a:r>
              <a:rPr lang="en-US" sz="1100" dirty="0"/>
              <a:t> = tensor(0.5713)</a:t>
            </a:r>
          </a:p>
          <a:p>
            <a:r>
              <a:rPr lang="en-US" sz="1100" dirty="0"/>
              <a:t>﻿epoch 12/13, </a:t>
            </a:r>
            <a:r>
              <a:rPr lang="en-US" sz="1100" dirty="0" err="1"/>
              <a:t>train_loss</a:t>
            </a:r>
            <a:r>
              <a:rPr lang="en-US" sz="1100" dirty="0"/>
              <a:t> = tensor(0.4445), </a:t>
            </a:r>
            <a:r>
              <a:rPr lang="en-US" sz="1100" dirty="0" err="1"/>
              <a:t>traic_acc</a:t>
            </a:r>
            <a:r>
              <a:rPr lang="en-US" sz="1100" dirty="0"/>
              <a:t> = tensor(0.7877), </a:t>
            </a:r>
            <a:r>
              <a:rPr lang="en-US" sz="1100" dirty="0" err="1"/>
              <a:t>dev_loss</a:t>
            </a:r>
            <a:r>
              <a:rPr lang="en-US" sz="1100" dirty="0"/>
              <a:t> = tensor(1.5296), </a:t>
            </a:r>
            <a:r>
              <a:rPr lang="en-US" sz="1100" dirty="0" err="1"/>
              <a:t>dev_acc</a:t>
            </a:r>
            <a:r>
              <a:rPr lang="en-US" sz="1100" dirty="0"/>
              <a:t> = tensor(0.5724)</a:t>
            </a:r>
          </a:p>
          <a:p>
            <a:r>
              <a:rPr lang="en-US" sz="1100" dirty="0"/>
              <a:t>﻿epoch 13/13, </a:t>
            </a:r>
            <a:r>
              <a:rPr lang="en-US" sz="1100" dirty="0" err="1"/>
              <a:t>train_loss</a:t>
            </a:r>
            <a:r>
              <a:rPr lang="en-US" sz="1100" dirty="0"/>
              <a:t> = tensor(0.4330), </a:t>
            </a:r>
            <a:r>
              <a:rPr lang="en-US" sz="1100" dirty="0" err="1"/>
              <a:t>traic_acc</a:t>
            </a:r>
            <a:r>
              <a:rPr lang="en-US" sz="1100" dirty="0"/>
              <a:t> = tensor(0.8027), </a:t>
            </a:r>
            <a:r>
              <a:rPr lang="en-US" sz="1100" dirty="0" err="1"/>
              <a:t>dev_loss</a:t>
            </a:r>
            <a:r>
              <a:rPr lang="en-US" sz="1100" dirty="0"/>
              <a:t> = tensor(1.2743), </a:t>
            </a:r>
            <a:r>
              <a:rPr lang="en-US" sz="1100" dirty="0" err="1"/>
              <a:t>dev_acc</a:t>
            </a:r>
            <a:r>
              <a:rPr lang="en-US" sz="1100" dirty="0"/>
              <a:t> = tensor(0.5957)</a:t>
            </a:r>
          </a:p>
          <a:p>
            <a:r>
              <a:rPr lang="en-US" sz="1100" dirty="0"/>
              <a:t>﻿epoch 17/23, </a:t>
            </a:r>
            <a:r>
              <a:rPr lang="en-US" sz="1100" dirty="0" err="1"/>
              <a:t>train_loss</a:t>
            </a:r>
            <a:r>
              <a:rPr lang="en-US" sz="1100" dirty="0"/>
              <a:t> = tensor(0.3848), </a:t>
            </a:r>
            <a:r>
              <a:rPr lang="en-US" sz="1100" dirty="0" err="1"/>
              <a:t>traic_acc</a:t>
            </a:r>
            <a:r>
              <a:rPr lang="en-US" sz="1100" dirty="0"/>
              <a:t> = tensor(0.8243), </a:t>
            </a:r>
            <a:r>
              <a:rPr lang="en-US" sz="1100" dirty="0" err="1"/>
              <a:t>dev_loss</a:t>
            </a:r>
            <a:r>
              <a:rPr lang="en-US" sz="1100" dirty="0"/>
              <a:t> = tensor(1.2812), </a:t>
            </a:r>
            <a:r>
              <a:rPr lang="en-US" sz="1100" dirty="0" err="1"/>
              <a:t>dev_acc</a:t>
            </a:r>
            <a:r>
              <a:rPr lang="en-US" sz="1100" dirty="0"/>
              <a:t> = tensor(0.6065)</a:t>
            </a:r>
          </a:p>
          <a:p>
            <a:r>
              <a:rPr lang="en-US" sz="1100" dirty="0"/>
              <a:t>﻿epoch 18/23, </a:t>
            </a:r>
            <a:r>
              <a:rPr lang="en-US" sz="1100" dirty="0" err="1"/>
              <a:t>train_loss</a:t>
            </a:r>
            <a:r>
              <a:rPr lang="en-US" sz="1100" dirty="0"/>
              <a:t> = tensor(0.3961), </a:t>
            </a:r>
            <a:r>
              <a:rPr lang="en-US" sz="1100" dirty="0" err="1"/>
              <a:t>traic_acc</a:t>
            </a:r>
            <a:r>
              <a:rPr lang="en-US" sz="1100" dirty="0"/>
              <a:t> = tensor(0.8272), </a:t>
            </a:r>
            <a:r>
              <a:rPr lang="en-US" sz="1100" dirty="0" err="1"/>
              <a:t>dev_loss</a:t>
            </a:r>
            <a:r>
              <a:rPr lang="en-US" sz="1100" dirty="0"/>
              <a:t> = tensor(1.3042), </a:t>
            </a:r>
            <a:r>
              <a:rPr lang="en-US" sz="1100" dirty="0" err="1"/>
              <a:t>dev_acc</a:t>
            </a:r>
            <a:r>
              <a:rPr lang="en-US" sz="1100" dirty="0"/>
              <a:t> = tensor(0.6016)</a:t>
            </a:r>
          </a:p>
          <a:p>
            <a:r>
              <a:rPr lang="en-US" sz="1100" dirty="0"/>
              <a:t>﻿epoch 19/23, </a:t>
            </a:r>
            <a:r>
              <a:rPr lang="en-US" sz="1100" dirty="0" err="1"/>
              <a:t>train_loss</a:t>
            </a:r>
            <a:r>
              <a:rPr lang="en-US" sz="1100" dirty="0"/>
              <a:t> = tensor(0.3707), </a:t>
            </a:r>
            <a:r>
              <a:rPr lang="en-US" sz="1100" dirty="0" err="1"/>
              <a:t>traic_acc</a:t>
            </a:r>
            <a:r>
              <a:rPr lang="en-US" sz="1100" dirty="0"/>
              <a:t> = tensor(0.8377), </a:t>
            </a:r>
            <a:r>
              <a:rPr lang="en-US" sz="1100" dirty="0" err="1"/>
              <a:t>dev_loss</a:t>
            </a:r>
            <a:r>
              <a:rPr lang="en-US" sz="1100" dirty="0"/>
              <a:t> = tensor(1.2247), </a:t>
            </a:r>
            <a:r>
              <a:rPr lang="en-US" sz="1100" dirty="0" err="1"/>
              <a:t>dev_acc</a:t>
            </a:r>
            <a:r>
              <a:rPr lang="en-US" sz="1100" dirty="0"/>
              <a:t> = tensor(0.6101)</a:t>
            </a:r>
          </a:p>
          <a:p>
            <a:r>
              <a:rPr lang="en-US" sz="1100" dirty="0"/>
              <a:t>﻿epoch 20/23, </a:t>
            </a:r>
            <a:r>
              <a:rPr lang="en-US" sz="1100" dirty="0" err="1"/>
              <a:t>train_loss</a:t>
            </a:r>
            <a:r>
              <a:rPr lang="en-US" sz="1100" dirty="0"/>
              <a:t> = tensor(0.3631), </a:t>
            </a:r>
            <a:r>
              <a:rPr lang="en-US" sz="1100" dirty="0" err="1"/>
              <a:t>traic_acc</a:t>
            </a:r>
            <a:r>
              <a:rPr lang="en-US" sz="1100" dirty="0"/>
              <a:t> = tensor(0.8344), </a:t>
            </a:r>
            <a:r>
              <a:rPr lang="en-US" sz="1100" dirty="0" err="1"/>
              <a:t>dev_loss</a:t>
            </a:r>
            <a:r>
              <a:rPr lang="en-US" sz="1100" dirty="0"/>
              <a:t> = tensor(1.4471), </a:t>
            </a:r>
            <a:r>
              <a:rPr lang="en-US" sz="1100" dirty="0" err="1"/>
              <a:t>dev_acc</a:t>
            </a:r>
            <a:r>
              <a:rPr lang="en-US" sz="1100" dirty="0"/>
              <a:t> = tensor(0.6141)</a:t>
            </a:r>
          </a:p>
          <a:p>
            <a:r>
              <a:rPr lang="en-US" sz="1100" dirty="0"/>
              <a:t>﻿epoch 21/23, </a:t>
            </a:r>
            <a:r>
              <a:rPr lang="en-US" sz="1100" dirty="0" err="1"/>
              <a:t>train_loss</a:t>
            </a:r>
            <a:r>
              <a:rPr lang="en-US" sz="1100" dirty="0"/>
              <a:t> = tensor(0.3557), </a:t>
            </a:r>
            <a:r>
              <a:rPr lang="en-US" sz="1100" dirty="0" err="1"/>
              <a:t>traic_acc</a:t>
            </a:r>
            <a:r>
              <a:rPr lang="en-US" sz="1100" dirty="0"/>
              <a:t> = tensor(0.8469), </a:t>
            </a:r>
            <a:r>
              <a:rPr lang="en-US" sz="1100" dirty="0" err="1"/>
              <a:t>dev_loss</a:t>
            </a:r>
            <a:r>
              <a:rPr lang="en-US" sz="1100" dirty="0"/>
              <a:t> = tensor(1.3003), </a:t>
            </a:r>
            <a:r>
              <a:rPr lang="en-US" sz="1100" dirty="0" err="1"/>
              <a:t>dev_acc</a:t>
            </a:r>
            <a:r>
              <a:rPr lang="en-US" sz="1100" dirty="0"/>
              <a:t> = tensor(0.6184)</a:t>
            </a:r>
          </a:p>
          <a:p>
            <a:r>
              <a:rPr lang="en-US" sz="1100" dirty="0"/>
              <a:t>﻿epoch 22/23, </a:t>
            </a:r>
            <a:r>
              <a:rPr lang="en-US" sz="1100" dirty="0" err="1"/>
              <a:t>train_loss</a:t>
            </a:r>
            <a:r>
              <a:rPr lang="en-US" sz="1100" dirty="0"/>
              <a:t> = tensor(0.3550), </a:t>
            </a:r>
            <a:r>
              <a:rPr lang="en-US" sz="1100" dirty="0" err="1"/>
              <a:t>traic_acc</a:t>
            </a:r>
            <a:r>
              <a:rPr lang="en-US" sz="1100" dirty="0"/>
              <a:t> = tensor(0.8425), </a:t>
            </a:r>
            <a:r>
              <a:rPr lang="en-US" sz="1100" dirty="0" err="1"/>
              <a:t>dev_loss</a:t>
            </a:r>
            <a:r>
              <a:rPr lang="en-US" sz="1100" dirty="0"/>
              <a:t> = tensor(1.1377), </a:t>
            </a:r>
            <a:r>
              <a:rPr lang="en-US" sz="1100" dirty="0" err="1"/>
              <a:t>dev_acc</a:t>
            </a:r>
            <a:r>
              <a:rPr lang="en-US" sz="1100" dirty="0"/>
              <a:t> = tensor(0.6244)</a:t>
            </a:r>
          </a:p>
          <a:p>
            <a:r>
              <a:rPr lang="en-US" sz="1100" dirty="0"/>
              <a:t>﻿epoch 23/23, </a:t>
            </a:r>
            <a:r>
              <a:rPr lang="en-US" sz="1100" dirty="0" err="1"/>
              <a:t>train_loss</a:t>
            </a:r>
            <a:r>
              <a:rPr lang="en-US" sz="1100" dirty="0"/>
              <a:t> = tensor(0.3412), </a:t>
            </a:r>
            <a:r>
              <a:rPr lang="en-US" sz="1100" dirty="0" err="1"/>
              <a:t>traic_acc</a:t>
            </a:r>
            <a:r>
              <a:rPr lang="en-US" sz="1100" dirty="0"/>
              <a:t> = tensor(0.8460), </a:t>
            </a:r>
            <a:r>
              <a:rPr lang="en-US" sz="1100" dirty="0" err="1"/>
              <a:t>dev_loss</a:t>
            </a:r>
            <a:r>
              <a:rPr lang="en-US" sz="1100" dirty="0"/>
              <a:t> = tensor(1.1549), </a:t>
            </a:r>
            <a:r>
              <a:rPr lang="en-US" sz="1100" dirty="0" err="1"/>
              <a:t>dev_acc</a:t>
            </a:r>
            <a:r>
              <a:rPr lang="en-US" sz="1100" dirty="0"/>
              <a:t> = tensor(0.6294)</a:t>
            </a:r>
          </a:p>
        </p:txBody>
      </p:sp>
      <p:pic>
        <p:nvPicPr>
          <p:cNvPr id="4" name="Picture 3">
            <a:extLst>
              <a:ext uri="{FF2B5EF4-FFF2-40B4-BE49-F238E27FC236}">
                <a16:creationId xmlns:a16="http://schemas.microsoft.com/office/drawing/2014/main" id="{A5818F71-2A30-D142-9AEB-A33146BAB6EF}"/>
              </a:ext>
            </a:extLst>
          </p:cNvPr>
          <p:cNvPicPr>
            <a:picLocks noChangeAspect="1"/>
          </p:cNvPicPr>
          <p:nvPr/>
        </p:nvPicPr>
        <p:blipFill>
          <a:blip r:embed="rId2"/>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4291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D9FF92-A33B-3D40-8362-0E1CB04277F3}"/>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15C00492-E51C-EE4E-A864-2CF9A794F926}"/>
              </a:ext>
            </a:extLst>
          </p:cNvPr>
          <p:cNvSpPr>
            <a:spLocks noGrp="1"/>
          </p:cNvSpPr>
          <p:nvPr>
            <p:ph idx="1"/>
          </p:nvPr>
        </p:nvSpPr>
        <p:spPr>
          <a:xfrm>
            <a:off x="838200" y="1407614"/>
            <a:ext cx="10515600" cy="4351338"/>
          </a:xfrm>
        </p:spPr>
        <p:txBody>
          <a:bodyPr/>
          <a:lstStyle/>
          <a:p>
            <a:r>
              <a:rPr lang="en-US" sz="1800" dirty="0"/>
              <a:t>Now test the model by passing the test data set to the model and predict the actions from the videos  and then compare those predicted results with the actual category(ex: </a:t>
            </a:r>
            <a:r>
              <a:rPr lang="en-US" sz="1800" dirty="0" err="1"/>
              <a:t>walking,running</a:t>
            </a:r>
            <a:r>
              <a:rPr lang="en-US" sz="1800" dirty="0"/>
              <a:t>…).</a:t>
            </a:r>
          </a:p>
          <a:p>
            <a:r>
              <a:rPr lang="en-US" sz="1800" dirty="0"/>
              <a:t>The data can be tested at different levels of models generated at each epoch as </a:t>
            </a:r>
            <a:r>
              <a:rPr lang="en-US" sz="1800" dirty="0" err="1"/>
              <a:t>checkoints</a:t>
            </a:r>
            <a:r>
              <a:rPr lang="en-US" sz="1800" dirty="0"/>
              <a:t>.</a:t>
            </a:r>
          </a:p>
        </p:txBody>
      </p:sp>
      <p:pic>
        <p:nvPicPr>
          <p:cNvPr id="8" name="Picture 7" descr="Text&#10;&#10;Description automatically generated">
            <a:extLst>
              <a:ext uri="{FF2B5EF4-FFF2-40B4-BE49-F238E27FC236}">
                <a16:creationId xmlns:a16="http://schemas.microsoft.com/office/drawing/2014/main" id="{CD9A640B-F71E-B747-9436-B05FE1503BC2}"/>
              </a:ext>
            </a:extLst>
          </p:cNvPr>
          <p:cNvPicPr>
            <a:picLocks noChangeAspect="1"/>
          </p:cNvPicPr>
          <p:nvPr/>
        </p:nvPicPr>
        <p:blipFill>
          <a:blip r:embed="rId2"/>
          <a:stretch>
            <a:fillRect/>
          </a:stretch>
        </p:blipFill>
        <p:spPr>
          <a:xfrm>
            <a:off x="1077141" y="2349500"/>
            <a:ext cx="7581900" cy="4508500"/>
          </a:xfrm>
          <a:prstGeom prst="rect">
            <a:avLst/>
          </a:prstGeom>
        </p:spPr>
      </p:pic>
    </p:spTree>
    <p:extLst>
      <p:ext uri="{BB962C8B-B14F-4D97-AF65-F5344CB8AC3E}">
        <p14:creationId xmlns:p14="http://schemas.microsoft.com/office/powerpoint/2010/main" val="265393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D1A9C-D531-6940-B67E-5438EA388366}"/>
              </a:ext>
            </a:extLst>
          </p:cNvPr>
          <p:cNvSpPr>
            <a:spLocks noGrp="1"/>
          </p:cNvSpPr>
          <p:nvPr>
            <p:ph type="title"/>
          </p:nvPr>
        </p:nvSpPr>
        <p:spPr/>
        <p:txBody>
          <a:bodyPr/>
          <a:lstStyle/>
          <a:p>
            <a:r>
              <a:rPr lang="en-US" dirty="0"/>
              <a:t>3D CNN</a:t>
            </a:r>
          </a:p>
        </p:txBody>
      </p:sp>
      <p:sp>
        <p:nvSpPr>
          <p:cNvPr id="3" name="Content Placeholder 2">
            <a:extLst>
              <a:ext uri="{FF2B5EF4-FFF2-40B4-BE49-F238E27FC236}">
                <a16:creationId xmlns:a16="http://schemas.microsoft.com/office/drawing/2014/main" id="{6BC2068F-7DDF-0A4E-A441-A7A20A032698}"/>
              </a:ext>
            </a:extLst>
          </p:cNvPr>
          <p:cNvSpPr>
            <a:spLocks noGrp="1"/>
          </p:cNvSpPr>
          <p:nvPr>
            <p:ph sz="half" idx="1"/>
          </p:nvPr>
        </p:nvSpPr>
        <p:spPr/>
        <p:txBody>
          <a:bodyPr>
            <a:normAutofit/>
          </a:bodyPr>
          <a:lstStyle/>
          <a:p>
            <a:pPr algn="just"/>
            <a:r>
              <a:rPr lang="en-GB" sz="1800" dirty="0"/>
              <a:t>For each video, we divide it into blocks of ‘n’ contiguous frames. The model is then trained on these blocks instead of individual frame. In the convolutional layers, we use 3D convolutional filters to train the model to learn to detect temporal features.</a:t>
            </a:r>
          </a:p>
          <a:p>
            <a:pPr algn="just"/>
            <a:r>
              <a:rPr lang="en-GB" sz="1800" dirty="0"/>
              <a:t>Implementation – Need to be done (next week)</a:t>
            </a:r>
            <a:endParaRPr lang="en-US" sz="1800" dirty="0"/>
          </a:p>
        </p:txBody>
      </p:sp>
      <p:pic>
        <p:nvPicPr>
          <p:cNvPr id="5" name="Picture 4">
            <a:extLst>
              <a:ext uri="{FF2B5EF4-FFF2-40B4-BE49-F238E27FC236}">
                <a16:creationId xmlns:a16="http://schemas.microsoft.com/office/drawing/2014/main" id="{A69CB919-C0E2-364E-B895-263960F79BF0}"/>
              </a:ext>
            </a:extLst>
          </p:cNvPr>
          <p:cNvPicPr>
            <a:picLocks noChangeAspect="1"/>
          </p:cNvPicPr>
          <p:nvPr/>
        </p:nvPicPr>
        <p:blipFill>
          <a:blip r:embed="rId2"/>
          <a:stretch>
            <a:fillRect/>
          </a:stretch>
        </p:blipFill>
        <p:spPr>
          <a:xfrm>
            <a:off x="7875632" y="2049485"/>
            <a:ext cx="3200243" cy="3763486"/>
          </a:xfrm>
          <a:prstGeom prst="rect">
            <a:avLst/>
          </a:prstGeom>
        </p:spPr>
      </p:pic>
    </p:spTree>
    <p:extLst>
      <p:ext uri="{BB962C8B-B14F-4D97-AF65-F5344CB8AC3E}">
        <p14:creationId xmlns:p14="http://schemas.microsoft.com/office/powerpoint/2010/main" val="131522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53531-A0DD-3548-8BBE-F3344E2FFC40}"/>
              </a:ext>
            </a:extLst>
          </p:cNvPr>
          <p:cNvSpPr>
            <a:spLocks noGrp="1"/>
          </p:cNvSpPr>
          <p:nvPr>
            <p:ph type="title"/>
          </p:nvPr>
        </p:nvSpPr>
        <p:spPr/>
        <p:txBody>
          <a:bodyPr/>
          <a:lstStyle/>
          <a:p>
            <a:r>
              <a:rPr lang="en-US" dirty="0"/>
              <a:t>3D CNN with Optical flow</a:t>
            </a:r>
          </a:p>
        </p:txBody>
      </p:sp>
      <p:sp>
        <p:nvSpPr>
          <p:cNvPr id="3" name="Content Placeholder 2">
            <a:extLst>
              <a:ext uri="{FF2B5EF4-FFF2-40B4-BE49-F238E27FC236}">
                <a16:creationId xmlns:a16="http://schemas.microsoft.com/office/drawing/2014/main" id="{64F6126C-4832-614B-B29E-789BD3A6DBB4}"/>
              </a:ext>
            </a:extLst>
          </p:cNvPr>
          <p:cNvSpPr>
            <a:spLocks noGrp="1"/>
          </p:cNvSpPr>
          <p:nvPr>
            <p:ph sz="half" idx="1"/>
          </p:nvPr>
        </p:nvSpPr>
        <p:spPr/>
        <p:txBody>
          <a:bodyPr>
            <a:normAutofit/>
          </a:bodyPr>
          <a:lstStyle/>
          <a:p>
            <a:pPr algn="just"/>
            <a:r>
              <a:rPr lang="en-US" sz="1800" dirty="0"/>
              <a:t>This model is same as 3D CNN, but additionally the model need to be trained on optical flow features.</a:t>
            </a:r>
          </a:p>
          <a:p>
            <a:pPr algn="just"/>
            <a:r>
              <a:rPr lang="en-US" sz="1800" dirty="0"/>
              <a:t>Implementation : Need to be done(Next week)</a:t>
            </a:r>
          </a:p>
        </p:txBody>
      </p:sp>
      <p:pic>
        <p:nvPicPr>
          <p:cNvPr id="5" name="Picture 4">
            <a:extLst>
              <a:ext uri="{FF2B5EF4-FFF2-40B4-BE49-F238E27FC236}">
                <a16:creationId xmlns:a16="http://schemas.microsoft.com/office/drawing/2014/main" id="{92F7E9F5-7C73-3B4B-A520-21C55324EDE0}"/>
              </a:ext>
            </a:extLst>
          </p:cNvPr>
          <p:cNvPicPr>
            <a:picLocks noChangeAspect="1"/>
          </p:cNvPicPr>
          <p:nvPr/>
        </p:nvPicPr>
        <p:blipFill>
          <a:blip r:embed="rId2"/>
          <a:stretch>
            <a:fillRect/>
          </a:stretch>
        </p:blipFill>
        <p:spPr>
          <a:xfrm>
            <a:off x="3148693" y="3236140"/>
            <a:ext cx="5742214" cy="2518515"/>
          </a:xfrm>
          <a:prstGeom prst="rect">
            <a:avLst/>
          </a:prstGeom>
        </p:spPr>
      </p:pic>
    </p:spTree>
    <p:extLst>
      <p:ext uri="{BB962C8B-B14F-4D97-AF65-F5344CB8AC3E}">
        <p14:creationId xmlns:p14="http://schemas.microsoft.com/office/powerpoint/2010/main" val="273759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19B4-6360-9547-91C0-4DBEA3C29B6E}"/>
              </a:ext>
            </a:extLst>
          </p:cNvPr>
          <p:cNvSpPr>
            <a:spLocks noGrp="1"/>
          </p:cNvSpPr>
          <p:nvPr>
            <p:ph type="title"/>
          </p:nvPr>
        </p:nvSpPr>
        <p:spPr>
          <a:xfrm>
            <a:off x="648929" y="629266"/>
            <a:ext cx="3505495" cy="1622321"/>
          </a:xfrm>
        </p:spPr>
        <p:txBody>
          <a:bodyPr>
            <a:normAutofit/>
          </a:bodyPr>
          <a:lstStyle/>
          <a:p>
            <a:r>
              <a:rPr lang="en-US" dirty="0"/>
              <a:t>Dataset – KTH dataset</a:t>
            </a:r>
          </a:p>
        </p:txBody>
      </p:sp>
      <p:sp>
        <p:nvSpPr>
          <p:cNvPr id="6" name="Content Placeholder 5">
            <a:extLst>
              <a:ext uri="{FF2B5EF4-FFF2-40B4-BE49-F238E27FC236}">
                <a16:creationId xmlns:a16="http://schemas.microsoft.com/office/drawing/2014/main" id="{08091850-3922-9747-B212-71607CFB4BC7}"/>
              </a:ext>
            </a:extLst>
          </p:cNvPr>
          <p:cNvSpPr>
            <a:spLocks noGrp="1"/>
          </p:cNvSpPr>
          <p:nvPr>
            <p:ph idx="1"/>
          </p:nvPr>
        </p:nvSpPr>
        <p:spPr>
          <a:xfrm>
            <a:off x="648931" y="2438400"/>
            <a:ext cx="3505494" cy="3785419"/>
          </a:xfrm>
        </p:spPr>
        <p:txBody>
          <a:bodyPr>
            <a:normAutofit/>
          </a:bodyPr>
          <a:lstStyle/>
          <a:p>
            <a:r>
              <a:rPr lang="en-GB" sz="1300"/>
              <a:t>The current video database containing six types of human actions (walking, jogging, running, boxing, hand waving and hand clapping) performed several times by 25 subjects(humans) in four different scenarios:</a:t>
            </a:r>
          </a:p>
          <a:p>
            <a:r>
              <a:rPr lang="en-GB" sz="1300"/>
              <a:t> outdoors </a:t>
            </a:r>
            <a:r>
              <a:rPr lang="en-GB" sz="1300" i="1"/>
              <a:t>s1</a:t>
            </a:r>
            <a:r>
              <a:rPr lang="en-GB" sz="1300"/>
              <a:t>,</a:t>
            </a:r>
          </a:p>
          <a:p>
            <a:r>
              <a:rPr lang="en-GB" sz="1300"/>
              <a:t> outdoors with scale variation </a:t>
            </a:r>
            <a:r>
              <a:rPr lang="en-GB" sz="1300" i="1"/>
              <a:t>s2</a:t>
            </a:r>
            <a:r>
              <a:rPr lang="en-GB" sz="1300"/>
              <a:t>,</a:t>
            </a:r>
          </a:p>
          <a:p>
            <a:r>
              <a:rPr lang="en-GB" sz="1300"/>
              <a:t> outdoors with different clothes </a:t>
            </a:r>
            <a:r>
              <a:rPr lang="en-GB" sz="1300" i="1"/>
              <a:t>s3,</a:t>
            </a:r>
          </a:p>
          <a:p>
            <a:r>
              <a:rPr lang="en-GB" sz="1300"/>
              <a:t> Indoors </a:t>
            </a:r>
            <a:r>
              <a:rPr lang="en-GB" sz="1300" i="1"/>
              <a:t>s4</a:t>
            </a:r>
            <a:r>
              <a:rPr lang="en-GB" sz="1300"/>
              <a:t> as illustrated below.</a:t>
            </a:r>
          </a:p>
          <a:p>
            <a:r>
              <a:rPr lang="en-GB" sz="1300"/>
              <a:t> Currently the database contains 2391 sequences. All sequences were taken over homogeneous backgrounds with a static camera with </a:t>
            </a:r>
            <a:r>
              <a:rPr lang="en-GB" sz="1300" i="1"/>
              <a:t>25</a:t>
            </a:r>
            <a:r>
              <a:rPr lang="en-GB" sz="1300"/>
              <a:t>fps frame rate.</a:t>
            </a:r>
          </a:p>
          <a:p>
            <a:r>
              <a:rPr lang="en-GB" sz="1300"/>
              <a:t> The sequences were down sampled to the spatial resolution of </a:t>
            </a:r>
            <a:r>
              <a:rPr lang="en-GB" sz="1300" i="1"/>
              <a:t>160x120</a:t>
            </a:r>
            <a:r>
              <a:rPr lang="en-GB" sz="1300"/>
              <a:t> pixels and have a length of four seconds in average.</a:t>
            </a:r>
          </a:p>
          <a:p>
            <a:endParaRPr lang="en-US" sz="130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A picture containing text, different, bunch, various&#10;&#10;Description automatically generated">
            <a:extLst>
              <a:ext uri="{FF2B5EF4-FFF2-40B4-BE49-F238E27FC236}">
                <a16:creationId xmlns:a16="http://schemas.microsoft.com/office/drawing/2014/main" id="{CC4E47ED-CC5E-0045-9150-B14AE982B0FA}"/>
              </a:ext>
            </a:extLst>
          </p:cNvPr>
          <p:cNvPicPr>
            <a:picLocks noChangeAspect="1"/>
          </p:cNvPicPr>
          <p:nvPr/>
        </p:nvPicPr>
        <p:blipFill>
          <a:blip r:embed="rId2"/>
          <a:stretch>
            <a:fillRect/>
          </a:stretch>
        </p:blipFill>
        <p:spPr>
          <a:xfrm>
            <a:off x="5405862" y="1908952"/>
            <a:ext cx="6019331" cy="3036849"/>
          </a:xfrm>
          <a:prstGeom prst="rect">
            <a:avLst/>
          </a:prstGeom>
          <a:effectLst/>
        </p:spPr>
      </p:pic>
    </p:spTree>
    <p:extLst>
      <p:ext uri="{BB962C8B-B14F-4D97-AF65-F5344CB8AC3E}">
        <p14:creationId xmlns:p14="http://schemas.microsoft.com/office/powerpoint/2010/main" val="76053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519B4-6360-9547-91C0-4DBEA3C29B6E}"/>
              </a:ext>
            </a:extLst>
          </p:cNvPr>
          <p:cNvSpPr>
            <a:spLocks noGrp="1"/>
          </p:cNvSpPr>
          <p:nvPr>
            <p:ph type="title"/>
          </p:nvPr>
        </p:nvSpPr>
        <p:spPr>
          <a:xfrm>
            <a:off x="1288064" y="1284731"/>
            <a:ext cx="9637776" cy="1430696"/>
          </a:xfrm>
        </p:spPr>
        <p:txBody>
          <a:bodyPr>
            <a:normAutofit/>
          </a:bodyPr>
          <a:lstStyle/>
          <a:p>
            <a:r>
              <a:rPr lang="en-US" dirty="0"/>
              <a:t>Dataset</a:t>
            </a:r>
          </a:p>
        </p:txBody>
      </p:sp>
      <p:sp>
        <p:nvSpPr>
          <p:cNvPr id="6" name="Content Placeholder 5">
            <a:extLst>
              <a:ext uri="{FF2B5EF4-FFF2-40B4-BE49-F238E27FC236}">
                <a16:creationId xmlns:a16="http://schemas.microsoft.com/office/drawing/2014/main" id="{08091850-3922-9747-B212-71607CFB4BC7}"/>
              </a:ext>
            </a:extLst>
          </p:cNvPr>
          <p:cNvSpPr>
            <a:spLocks noGrp="1"/>
          </p:cNvSpPr>
          <p:nvPr>
            <p:ph idx="1"/>
          </p:nvPr>
        </p:nvSpPr>
        <p:spPr>
          <a:xfrm>
            <a:off x="1288064" y="2853879"/>
            <a:ext cx="9637776" cy="2714771"/>
          </a:xfrm>
        </p:spPr>
        <p:txBody>
          <a:bodyPr>
            <a:normAutofit/>
          </a:bodyPr>
          <a:lstStyle/>
          <a:p>
            <a:r>
              <a:rPr lang="en-GB" sz="1100"/>
              <a:t>In our experiments all sequences were divided with respect to the subjects into a training set (8 persons), a validation set (8 persons) and a test set (9 persons).</a:t>
            </a:r>
          </a:p>
          <a:p>
            <a:r>
              <a:rPr lang="en-GB" sz="1100"/>
              <a:t> The classifiers were trained on a training set while the validation set was used to optimize the parameters of each method. The recognition results were obtained on the test set.</a:t>
            </a:r>
          </a:p>
          <a:p>
            <a:r>
              <a:rPr lang="en-US" sz="1100"/>
              <a:t> To reduce the computation complexity and memory requirement, the original input frames 160×120 are reduced to 120×120 resolutions in our experiments.</a:t>
            </a:r>
          </a:p>
          <a:p>
            <a:r>
              <a:rPr lang="en-US" sz="1100"/>
              <a:t>Steps:</a:t>
            </a:r>
          </a:p>
          <a:p>
            <a:pPr lvl="1"/>
            <a:r>
              <a:rPr lang="en-US" sz="1100"/>
              <a:t>Load Data</a:t>
            </a:r>
          </a:p>
          <a:p>
            <a:pPr lvl="1"/>
            <a:r>
              <a:rPr lang="en-US" sz="1100"/>
              <a:t>Preprocess the data(dividing the data into training, validation and test set)</a:t>
            </a:r>
          </a:p>
          <a:p>
            <a:pPr lvl="1"/>
            <a:r>
              <a:rPr lang="en-US" sz="1100"/>
              <a:t>Create the model(3D CNN)</a:t>
            </a:r>
          </a:p>
          <a:p>
            <a:pPr lvl="1"/>
            <a:r>
              <a:rPr lang="en-US" sz="1100"/>
              <a:t>Train the model</a:t>
            </a:r>
          </a:p>
          <a:p>
            <a:pPr lvl="1"/>
            <a:r>
              <a:rPr lang="en-US" sz="1100"/>
              <a:t>Validate the model</a:t>
            </a:r>
          </a:p>
          <a:p>
            <a:pPr lvl="1"/>
            <a:r>
              <a:rPr lang="en-US" sz="1100"/>
              <a:t>Test the model</a:t>
            </a:r>
          </a:p>
          <a:p>
            <a:pPr lvl="1"/>
            <a:endParaRPr lang="en-US" sz="1100"/>
          </a:p>
        </p:txBody>
      </p:sp>
    </p:spTree>
    <p:extLst>
      <p:ext uri="{BB962C8B-B14F-4D97-AF65-F5344CB8AC3E}">
        <p14:creationId xmlns:p14="http://schemas.microsoft.com/office/powerpoint/2010/main" val="1907998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F6EE-B15E-4E45-BE84-FE865B26CC5B}"/>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100" kern="1200">
                <a:solidFill>
                  <a:schemeClr val="tx1"/>
                </a:solidFill>
                <a:latin typeface="+mj-lt"/>
                <a:ea typeface="+mj-ea"/>
                <a:cs typeface="+mj-cs"/>
              </a:rPr>
              <a:t>Model - 3D CONVOLUTIONAL NEURAL NETWORKS </a:t>
            </a:r>
          </a:p>
        </p:txBody>
      </p:sp>
      <p:sp>
        <p:nvSpPr>
          <p:cNvPr id="15" name="TextBox 14">
            <a:extLst>
              <a:ext uri="{FF2B5EF4-FFF2-40B4-BE49-F238E27FC236}">
                <a16:creationId xmlns:a16="http://schemas.microsoft.com/office/drawing/2014/main" id="{E11A9E87-1840-7145-B93A-9F157E7DA98C}"/>
              </a:ext>
            </a:extLst>
          </p:cNvPr>
          <p:cNvSpPr txBox="1"/>
          <p:nvPr/>
        </p:nvSpPr>
        <p:spPr>
          <a:xfrm>
            <a:off x="648931" y="2438400"/>
            <a:ext cx="3505494" cy="3785419"/>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a:t>2d Image Pixels</a:t>
            </a:r>
          </a:p>
        </p:txBody>
      </p:sp>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picture containing chart&#10;&#10;Description automatically generated">
            <a:extLst>
              <a:ext uri="{FF2B5EF4-FFF2-40B4-BE49-F238E27FC236}">
                <a16:creationId xmlns:a16="http://schemas.microsoft.com/office/drawing/2014/main" id="{BF296F1B-09BB-FB4E-A734-61D9B6313EC3}"/>
              </a:ext>
            </a:extLst>
          </p:cNvPr>
          <p:cNvPicPr>
            <a:picLocks noGrp="1" noChangeAspect="1"/>
          </p:cNvPicPr>
          <p:nvPr>
            <p:ph idx="1"/>
          </p:nvPr>
        </p:nvPicPr>
        <p:blipFill>
          <a:blip r:embed="rId2"/>
          <a:stretch>
            <a:fillRect/>
          </a:stretch>
        </p:blipFill>
        <p:spPr>
          <a:xfrm>
            <a:off x="5405862" y="1796254"/>
            <a:ext cx="6019331" cy="3262246"/>
          </a:xfrm>
          <a:prstGeom prst="rect">
            <a:avLst/>
          </a:prstGeom>
          <a:effectLst/>
        </p:spPr>
      </p:pic>
    </p:spTree>
    <p:extLst>
      <p:ext uri="{BB962C8B-B14F-4D97-AF65-F5344CB8AC3E}">
        <p14:creationId xmlns:p14="http://schemas.microsoft.com/office/powerpoint/2010/main" val="1209132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A8259-A035-FA41-ACD0-95BC9A45669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Model</a:t>
            </a:r>
          </a:p>
        </p:txBody>
      </p:sp>
      <p:pic>
        <p:nvPicPr>
          <p:cNvPr id="7" name="Content Placeholder 6" descr="Diagram&#10;&#10;Description automatically generated">
            <a:extLst>
              <a:ext uri="{FF2B5EF4-FFF2-40B4-BE49-F238E27FC236}">
                <a16:creationId xmlns:a16="http://schemas.microsoft.com/office/drawing/2014/main" id="{C8972E15-B69B-FA41-825D-DF936DD14E39}"/>
              </a:ext>
            </a:extLst>
          </p:cNvPr>
          <p:cNvPicPr>
            <a:picLocks noGrp="1" noChangeAspect="1"/>
          </p:cNvPicPr>
          <p:nvPr>
            <p:ph idx="1"/>
          </p:nvPr>
        </p:nvPicPr>
        <p:blipFill>
          <a:blip r:embed="rId2"/>
          <a:stretch>
            <a:fillRect/>
          </a:stretch>
        </p:blipFill>
        <p:spPr>
          <a:xfrm>
            <a:off x="643467" y="1936678"/>
            <a:ext cx="10905066" cy="3871296"/>
          </a:xfrm>
          <a:prstGeom prst="rect">
            <a:avLst/>
          </a:prstGeom>
        </p:spPr>
      </p:pic>
    </p:spTree>
    <p:extLst>
      <p:ext uri="{BB962C8B-B14F-4D97-AF65-F5344CB8AC3E}">
        <p14:creationId xmlns:p14="http://schemas.microsoft.com/office/powerpoint/2010/main" val="1085252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CF2B-4EFF-8346-A5D6-0B47159C608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CNN architecture</a:t>
            </a:r>
          </a:p>
        </p:txBody>
      </p:sp>
      <p:pic>
        <p:nvPicPr>
          <p:cNvPr id="4" name="Content Placeholder 8" descr="Diagram&#10;&#10;Description automatically generated">
            <a:extLst>
              <a:ext uri="{FF2B5EF4-FFF2-40B4-BE49-F238E27FC236}">
                <a16:creationId xmlns:a16="http://schemas.microsoft.com/office/drawing/2014/main" id="{915DECDA-A112-5A42-BB28-8D2C9FFA8773}"/>
              </a:ext>
            </a:extLst>
          </p:cNvPr>
          <p:cNvPicPr>
            <a:picLocks noGrp="1" noChangeAspect="1"/>
          </p:cNvPicPr>
          <p:nvPr>
            <p:ph idx="1"/>
          </p:nvPr>
        </p:nvPicPr>
        <p:blipFill>
          <a:blip r:embed="rId2"/>
          <a:stretch>
            <a:fillRect/>
          </a:stretch>
        </p:blipFill>
        <p:spPr>
          <a:xfrm>
            <a:off x="643467" y="1895784"/>
            <a:ext cx="10905066" cy="3953084"/>
          </a:xfrm>
          <a:prstGeom prst="rect">
            <a:avLst/>
          </a:prstGeom>
        </p:spPr>
      </p:pic>
    </p:spTree>
    <p:extLst>
      <p:ext uri="{BB962C8B-B14F-4D97-AF65-F5344CB8AC3E}">
        <p14:creationId xmlns:p14="http://schemas.microsoft.com/office/powerpoint/2010/main" val="301361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F5CC-3A7B-104B-A0FA-A49A94DDF149}"/>
              </a:ext>
            </a:extLst>
          </p:cNvPr>
          <p:cNvSpPr>
            <a:spLocks noGrp="1"/>
          </p:cNvSpPr>
          <p:nvPr>
            <p:ph type="title"/>
          </p:nvPr>
        </p:nvSpPr>
        <p:spPr/>
        <p:txBody>
          <a:bodyPr/>
          <a:lstStyle/>
          <a:p>
            <a:r>
              <a:rPr lang="en-US" dirty="0"/>
              <a:t>Data preprocessing</a:t>
            </a:r>
          </a:p>
        </p:txBody>
      </p:sp>
      <p:sp>
        <p:nvSpPr>
          <p:cNvPr id="4" name="Content Placeholder 3">
            <a:extLst>
              <a:ext uri="{FF2B5EF4-FFF2-40B4-BE49-F238E27FC236}">
                <a16:creationId xmlns:a16="http://schemas.microsoft.com/office/drawing/2014/main" id="{595164C5-2330-F546-BF8E-B3939E889461}"/>
              </a:ext>
            </a:extLst>
          </p:cNvPr>
          <p:cNvSpPr>
            <a:spLocks noGrp="1"/>
          </p:cNvSpPr>
          <p:nvPr>
            <p:ph sz="half" idx="1"/>
          </p:nvPr>
        </p:nvSpPr>
        <p:spPr/>
        <p:txBody>
          <a:bodyPr>
            <a:normAutofit/>
          </a:bodyPr>
          <a:lstStyle/>
          <a:p>
            <a:r>
              <a:rPr lang="en-US" sz="1800" dirty="0"/>
              <a:t>Making raw datasets for training, validation and testing by parsing 00sequence.txt file.</a:t>
            </a:r>
          </a:p>
          <a:p>
            <a:r>
              <a:rPr lang="en-US" sz="1800" dirty="0"/>
              <a:t>00sequence.txt</a:t>
            </a:r>
          </a:p>
          <a:p>
            <a:endParaRPr lang="en-US" sz="1800" dirty="0"/>
          </a:p>
        </p:txBody>
      </p:sp>
      <p:sp>
        <p:nvSpPr>
          <p:cNvPr id="5" name="Content Placeholder 4">
            <a:extLst>
              <a:ext uri="{FF2B5EF4-FFF2-40B4-BE49-F238E27FC236}">
                <a16:creationId xmlns:a16="http://schemas.microsoft.com/office/drawing/2014/main" id="{D5BBB092-3F88-7844-B7F1-358D73A9BC29}"/>
              </a:ext>
            </a:extLst>
          </p:cNvPr>
          <p:cNvSpPr>
            <a:spLocks noGrp="1"/>
          </p:cNvSpPr>
          <p:nvPr>
            <p:ph sz="half" idx="2"/>
          </p:nvPr>
        </p:nvSpPr>
        <p:spPr>
          <a:xfrm>
            <a:off x="6172200" y="1690688"/>
            <a:ext cx="5181600" cy="4351338"/>
          </a:xfrm>
        </p:spPr>
        <p:txBody>
          <a:bodyPr>
            <a:normAutofit/>
          </a:bodyPr>
          <a:lstStyle/>
          <a:p>
            <a:r>
              <a:rPr lang="en-US" sz="1800" dirty="0"/>
              <a:t>Output: </a:t>
            </a:r>
          </a:p>
        </p:txBody>
      </p:sp>
      <p:pic>
        <p:nvPicPr>
          <p:cNvPr id="7" name="Picture 6" descr="Text&#10;&#10;Description automatically generated">
            <a:extLst>
              <a:ext uri="{FF2B5EF4-FFF2-40B4-BE49-F238E27FC236}">
                <a16:creationId xmlns:a16="http://schemas.microsoft.com/office/drawing/2014/main" id="{15AF520A-AB44-C743-8F8E-606AE86A2216}"/>
              </a:ext>
            </a:extLst>
          </p:cNvPr>
          <p:cNvPicPr>
            <a:picLocks noChangeAspect="1"/>
          </p:cNvPicPr>
          <p:nvPr/>
        </p:nvPicPr>
        <p:blipFill>
          <a:blip r:embed="rId2"/>
          <a:stretch>
            <a:fillRect/>
          </a:stretch>
        </p:blipFill>
        <p:spPr>
          <a:xfrm>
            <a:off x="6333308" y="2186291"/>
            <a:ext cx="5697583" cy="3990672"/>
          </a:xfrm>
          <a:prstGeom prst="rect">
            <a:avLst/>
          </a:prstGeom>
        </p:spPr>
      </p:pic>
      <p:pic>
        <p:nvPicPr>
          <p:cNvPr id="9" name="Picture 8" descr="Text&#10;&#10;Description automatically generated">
            <a:extLst>
              <a:ext uri="{FF2B5EF4-FFF2-40B4-BE49-F238E27FC236}">
                <a16:creationId xmlns:a16="http://schemas.microsoft.com/office/drawing/2014/main" id="{622903F7-7BEF-344F-98FE-47C1B6BB6DD4}"/>
              </a:ext>
            </a:extLst>
          </p:cNvPr>
          <p:cNvPicPr>
            <a:picLocks noChangeAspect="1"/>
          </p:cNvPicPr>
          <p:nvPr/>
        </p:nvPicPr>
        <p:blipFill>
          <a:blip r:embed="rId3"/>
          <a:stretch>
            <a:fillRect/>
          </a:stretch>
        </p:blipFill>
        <p:spPr>
          <a:xfrm>
            <a:off x="1231537" y="2953431"/>
            <a:ext cx="4783909" cy="3223532"/>
          </a:xfrm>
          <a:prstGeom prst="rect">
            <a:avLst/>
          </a:prstGeom>
        </p:spPr>
      </p:pic>
    </p:spTree>
    <p:extLst>
      <p:ext uri="{BB962C8B-B14F-4D97-AF65-F5344CB8AC3E}">
        <p14:creationId xmlns:p14="http://schemas.microsoft.com/office/powerpoint/2010/main" val="1311099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0B0D-5708-CD4F-93D5-229B16496D6B}"/>
              </a:ext>
            </a:extLst>
          </p:cNvPr>
          <p:cNvSpPr>
            <a:spLocks noGrp="1"/>
          </p:cNvSpPr>
          <p:nvPr>
            <p:ph type="title"/>
          </p:nvPr>
        </p:nvSpPr>
        <p:spPr/>
        <p:txBody>
          <a:bodyPr/>
          <a:lstStyle/>
          <a:p>
            <a:r>
              <a:rPr lang="en-US" dirty="0"/>
              <a:t>Optical flow</a:t>
            </a:r>
          </a:p>
        </p:txBody>
      </p:sp>
      <p:sp>
        <p:nvSpPr>
          <p:cNvPr id="4" name="Content Placeholder 3">
            <a:extLst>
              <a:ext uri="{FF2B5EF4-FFF2-40B4-BE49-F238E27FC236}">
                <a16:creationId xmlns:a16="http://schemas.microsoft.com/office/drawing/2014/main" id="{62F8F826-7968-694D-A755-1476CE670ABE}"/>
              </a:ext>
            </a:extLst>
          </p:cNvPr>
          <p:cNvSpPr>
            <a:spLocks noGrp="1"/>
          </p:cNvSpPr>
          <p:nvPr>
            <p:ph sz="half" idx="1"/>
          </p:nvPr>
        </p:nvSpPr>
        <p:spPr/>
        <p:txBody>
          <a:bodyPr>
            <a:normAutofit/>
          </a:bodyPr>
          <a:lstStyle/>
          <a:p>
            <a:pPr algn="just"/>
            <a:r>
              <a:rPr lang="en-GB" dirty="0"/>
              <a:t>Optical flow is the motion of objects between consecutive frames of sequence, caused by the relative movement between the object and camera.</a:t>
            </a:r>
          </a:p>
          <a:p>
            <a:pPr algn="just"/>
            <a:r>
              <a:rPr lang="en-GB" dirty="0"/>
              <a:t>the first image I(</a:t>
            </a:r>
            <a:r>
              <a:rPr lang="en-GB" dirty="0" err="1"/>
              <a:t>x,y,t</a:t>
            </a:r>
            <a:r>
              <a:rPr lang="en-GB" dirty="0"/>
              <a:t>) and move its pixels by (</a:t>
            </a:r>
            <a:r>
              <a:rPr lang="en-GB" dirty="0" err="1"/>
              <a:t>dx,dy</a:t>
            </a:r>
            <a:r>
              <a:rPr lang="en-GB" dirty="0"/>
              <a:t>) over t time, we obtain the new image I(</a:t>
            </a:r>
            <a:r>
              <a:rPr lang="en-GB" dirty="0" err="1"/>
              <a:t>x+dx,y+dy,t+dt</a:t>
            </a:r>
            <a:r>
              <a:rPr lang="en-GB" dirty="0"/>
              <a:t>).</a:t>
            </a:r>
            <a:endParaRPr lang="en-US" dirty="0"/>
          </a:p>
        </p:txBody>
      </p:sp>
      <p:pic>
        <p:nvPicPr>
          <p:cNvPr id="6" name="Picture 5">
            <a:extLst>
              <a:ext uri="{FF2B5EF4-FFF2-40B4-BE49-F238E27FC236}">
                <a16:creationId xmlns:a16="http://schemas.microsoft.com/office/drawing/2014/main" id="{8A497C92-93FE-104C-82FC-F6BAFE81783C}"/>
              </a:ext>
            </a:extLst>
          </p:cNvPr>
          <p:cNvPicPr>
            <a:picLocks noChangeAspect="1"/>
          </p:cNvPicPr>
          <p:nvPr/>
        </p:nvPicPr>
        <p:blipFill>
          <a:blip r:embed="rId2"/>
          <a:stretch>
            <a:fillRect/>
          </a:stretch>
        </p:blipFill>
        <p:spPr>
          <a:xfrm>
            <a:off x="7009226" y="799113"/>
            <a:ext cx="4344574" cy="2222868"/>
          </a:xfrm>
          <a:prstGeom prst="rect">
            <a:avLst/>
          </a:prstGeom>
        </p:spPr>
      </p:pic>
      <p:pic>
        <p:nvPicPr>
          <p:cNvPr id="7" name="Picture 6">
            <a:extLst>
              <a:ext uri="{FF2B5EF4-FFF2-40B4-BE49-F238E27FC236}">
                <a16:creationId xmlns:a16="http://schemas.microsoft.com/office/drawing/2014/main" id="{8D8A94C9-AFAA-3344-B5F7-BB8F6DB47FB9}"/>
              </a:ext>
            </a:extLst>
          </p:cNvPr>
          <p:cNvPicPr>
            <a:picLocks noChangeAspect="1"/>
          </p:cNvPicPr>
          <p:nvPr/>
        </p:nvPicPr>
        <p:blipFill>
          <a:blip r:embed="rId3"/>
          <a:stretch>
            <a:fillRect/>
          </a:stretch>
        </p:blipFill>
        <p:spPr>
          <a:xfrm>
            <a:off x="7009226" y="3240586"/>
            <a:ext cx="4643934" cy="2598148"/>
          </a:xfrm>
          <a:prstGeom prst="rect">
            <a:avLst/>
          </a:prstGeom>
        </p:spPr>
      </p:pic>
      <p:sp>
        <p:nvSpPr>
          <p:cNvPr id="8" name="TextBox 7">
            <a:extLst>
              <a:ext uri="{FF2B5EF4-FFF2-40B4-BE49-F238E27FC236}">
                <a16:creationId xmlns:a16="http://schemas.microsoft.com/office/drawing/2014/main" id="{D43B7083-A5C4-D84F-B909-B425CAD17932}"/>
              </a:ext>
            </a:extLst>
          </p:cNvPr>
          <p:cNvSpPr txBox="1"/>
          <p:nvPr/>
        </p:nvSpPr>
        <p:spPr>
          <a:xfrm>
            <a:off x="7009226" y="6057339"/>
            <a:ext cx="4701159" cy="369332"/>
          </a:xfrm>
          <a:prstGeom prst="rect">
            <a:avLst/>
          </a:prstGeom>
          <a:noFill/>
        </p:spPr>
        <p:txBody>
          <a:bodyPr wrap="none" rtlCol="0">
            <a:spAutoFit/>
          </a:bodyPr>
          <a:lstStyle/>
          <a:p>
            <a:r>
              <a:rPr lang="en-US" dirty="0"/>
              <a:t>Fig: Human action recognition using optical flow</a:t>
            </a:r>
          </a:p>
        </p:txBody>
      </p:sp>
    </p:spTree>
    <p:extLst>
      <p:ext uri="{BB962C8B-B14F-4D97-AF65-F5344CB8AC3E}">
        <p14:creationId xmlns:p14="http://schemas.microsoft.com/office/powerpoint/2010/main" val="3242628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E7C316-CD86-6E48-A2B1-1A14FA1BF8FB}"/>
              </a:ext>
            </a:extLst>
          </p:cNvPr>
          <p:cNvSpPr>
            <a:spLocks noGrp="1"/>
          </p:cNvSpPr>
          <p:nvPr>
            <p:ph type="title"/>
          </p:nvPr>
        </p:nvSpPr>
        <p:spPr/>
        <p:txBody>
          <a:bodyPr/>
          <a:lstStyle/>
          <a:p>
            <a:r>
              <a:rPr lang="en-US" dirty="0"/>
              <a:t>Optical flow</a:t>
            </a:r>
          </a:p>
        </p:txBody>
      </p:sp>
      <p:sp>
        <p:nvSpPr>
          <p:cNvPr id="6" name="Text Placeholder 5">
            <a:extLst>
              <a:ext uri="{FF2B5EF4-FFF2-40B4-BE49-F238E27FC236}">
                <a16:creationId xmlns:a16="http://schemas.microsoft.com/office/drawing/2014/main" id="{FC5FC287-E98D-B547-AF58-86B44E9E1BA7}"/>
              </a:ext>
            </a:extLst>
          </p:cNvPr>
          <p:cNvSpPr>
            <a:spLocks noGrp="1"/>
          </p:cNvSpPr>
          <p:nvPr>
            <p:ph type="body" idx="1"/>
          </p:nvPr>
        </p:nvSpPr>
        <p:spPr/>
        <p:txBody>
          <a:bodyPr/>
          <a:lstStyle/>
          <a:p>
            <a:r>
              <a:rPr lang="en-US" dirty="0"/>
              <a:t>Sparse optical flow</a:t>
            </a:r>
          </a:p>
        </p:txBody>
      </p:sp>
      <p:sp>
        <p:nvSpPr>
          <p:cNvPr id="7" name="Content Placeholder 6">
            <a:extLst>
              <a:ext uri="{FF2B5EF4-FFF2-40B4-BE49-F238E27FC236}">
                <a16:creationId xmlns:a16="http://schemas.microsoft.com/office/drawing/2014/main" id="{1BDB0A8C-DCCE-2A40-A8DD-820C6E2A3F1C}"/>
              </a:ext>
            </a:extLst>
          </p:cNvPr>
          <p:cNvSpPr>
            <a:spLocks noGrp="1"/>
          </p:cNvSpPr>
          <p:nvPr>
            <p:ph sz="half" idx="2"/>
          </p:nvPr>
        </p:nvSpPr>
        <p:spPr/>
        <p:txBody>
          <a:bodyPr>
            <a:normAutofit/>
          </a:bodyPr>
          <a:lstStyle/>
          <a:p>
            <a:pPr algn="just"/>
            <a:r>
              <a:rPr lang="en-GB" sz="1800" i="1" dirty="0"/>
              <a:t>Sparse optical flow</a:t>
            </a:r>
            <a:r>
              <a:rPr lang="en-GB" sz="1800" dirty="0"/>
              <a:t> gives the flow vectors of some "interesting features" (say few pixels depicting the edges or corners of an object) within the frame</a:t>
            </a:r>
            <a:endParaRPr lang="en-US" sz="1800" dirty="0"/>
          </a:p>
        </p:txBody>
      </p:sp>
      <p:sp>
        <p:nvSpPr>
          <p:cNvPr id="8" name="Text Placeholder 7">
            <a:extLst>
              <a:ext uri="{FF2B5EF4-FFF2-40B4-BE49-F238E27FC236}">
                <a16:creationId xmlns:a16="http://schemas.microsoft.com/office/drawing/2014/main" id="{06F4AD3E-FEFE-B241-B459-33ABF6156485}"/>
              </a:ext>
            </a:extLst>
          </p:cNvPr>
          <p:cNvSpPr>
            <a:spLocks noGrp="1"/>
          </p:cNvSpPr>
          <p:nvPr>
            <p:ph type="body" sz="quarter" idx="3"/>
          </p:nvPr>
        </p:nvSpPr>
        <p:spPr/>
        <p:txBody>
          <a:bodyPr/>
          <a:lstStyle/>
          <a:p>
            <a:r>
              <a:rPr lang="en-US" dirty="0"/>
              <a:t>Dense optical flow</a:t>
            </a:r>
          </a:p>
        </p:txBody>
      </p:sp>
      <p:sp>
        <p:nvSpPr>
          <p:cNvPr id="9" name="Content Placeholder 8">
            <a:extLst>
              <a:ext uri="{FF2B5EF4-FFF2-40B4-BE49-F238E27FC236}">
                <a16:creationId xmlns:a16="http://schemas.microsoft.com/office/drawing/2014/main" id="{E07C82A8-B87F-E441-A609-C311E3CD8012}"/>
              </a:ext>
            </a:extLst>
          </p:cNvPr>
          <p:cNvSpPr>
            <a:spLocks noGrp="1"/>
          </p:cNvSpPr>
          <p:nvPr>
            <p:ph sz="quarter" idx="4"/>
          </p:nvPr>
        </p:nvSpPr>
        <p:spPr/>
        <p:txBody>
          <a:bodyPr>
            <a:normAutofit/>
          </a:bodyPr>
          <a:lstStyle/>
          <a:p>
            <a:r>
              <a:rPr lang="en-GB" sz="1800" dirty="0"/>
              <a:t>Dense Optical flow computes the optical flow vector for every pixel of the frame which may be responsible for its slow speed but leading to a better accurate result.</a:t>
            </a:r>
            <a:endParaRPr lang="en-US" sz="1800" dirty="0"/>
          </a:p>
        </p:txBody>
      </p:sp>
      <p:pic>
        <p:nvPicPr>
          <p:cNvPr id="10" name="Picture 9">
            <a:extLst>
              <a:ext uri="{FF2B5EF4-FFF2-40B4-BE49-F238E27FC236}">
                <a16:creationId xmlns:a16="http://schemas.microsoft.com/office/drawing/2014/main" id="{658F9C72-94E0-254C-BE20-333D8E268241}"/>
              </a:ext>
            </a:extLst>
          </p:cNvPr>
          <p:cNvPicPr>
            <a:picLocks noChangeAspect="1"/>
          </p:cNvPicPr>
          <p:nvPr/>
        </p:nvPicPr>
        <p:blipFill>
          <a:blip r:embed="rId2"/>
          <a:stretch>
            <a:fillRect/>
          </a:stretch>
        </p:blipFill>
        <p:spPr>
          <a:xfrm>
            <a:off x="3206062" y="3771679"/>
            <a:ext cx="5583025" cy="1563247"/>
          </a:xfrm>
          <a:prstGeom prst="rect">
            <a:avLst/>
          </a:prstGeom>
        </p:spPr>
      </p:pic>
      <p:sp>
        <p:nvSpPr>
          <p:cNvPr id="11" name="TextBox 10">
            <a:extLst>
              <a:ext uri="{FF2B5EF4-FFF2-40B4-BE49-F238E27FC236}">
                <a16:creationId xmlns:a16="http://schemas.microsoft.com/office/drawing/2014/main" id="{DCBCB4AC-BE4F-C44D-B4ED-8D2A959DDDE3}"/>
              </a:ext>
            </a:extLst>
          </p:cNvPr>
          <p:cNvSpPr txBox="1"/>
          <p:nvPr/>
        </p:nvSpPr>
        <p:spPr>
          <a:xfrm>
            <a:off x="3004457" y="5460274"/>
            <a:ext cx="6388672" cy="646331"/>
          </a:xfrm>
          <a:prstGeom prst="rect">
            <a:avLst/>
          </a:prstGeom>
          <a:noFill/>
        </p:spPr>
        <p:txBody>
          <a:bodyPr wrap="none" rtlCol="0">
            <a:spAutoFit/>
          </a:bodyPr>
          <a:lstStyle/>
          <a:p>
            <a:r>
              <a:rPr lang="en-US" dirty="0"/>
              <a:t>Left: Sparse Optical Flow – track few “features” pixels</a:t>
            </a:r>
          </a:p>
          <a:p>
            <a:r>
              <a:rPr lang="en-US" dirty="0"/>
              <a:t>Right: Dense Optical Flow – Estimate flow of all pixels in the image</a:t>
            </a:r>
          </a:p>
        </p:txBody>
      </p:sp>
    </p:spTree>
    <p:extLst>
      <p:ext uri="{BB962C8B-B14F-4D97-AF65-F5344CB8AC3E}">
        <p14:creationId xmlns:p14="http://schemas.microsoft.com/office/powerpoint/2010/main" val="35153370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618</TotalTime>
  <Words>1324</Words>
  <Application>Microsoft Macintosh PowerPoint</Application>
  <PresentationFormat>Widescreen</PresentationFormat>
  <Paragraphs>86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UEZ Technical Consultancy Project</vt:lpstr>
      <vt:lpstr>Dataset – KTH dataset</vt:lpstr>
      <vt:lpstr>Dataset</vt:lpstr>
      <vt:lpstr>Model - 3D CONVOLUTIONAL NEURAL NETWORKS </vt:lpstr>
      <vt:lpstr>Model</vt:lpstr>
      <vt:lpstr>CNN architecture</vt:lpstr>
      <vt:lpstr>Data preprocessing</vt:lpstr>
      <vt:lpstr>Optical flow</vt:lpstr>
      <vt:lpstr>Optical flow</vt:lpstr>
      <vt:lpstr>Video Classification</vt:lpstr>
      <vt:lpstr>2D-CNN Model</vt:lpstr>
      <vt:lpstr>Procedure for sending raw data to CNN</vt:lpstr>
      <vt:lpstr>Epoch-Checkpoints</vt:lpstr>
      <vt:lpstr>Testing</vt:lpstr>
      <vt:lpstr>3D CNN</vt:lpstr>
      <vt:lpstr>3D CNN with Optical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UEZ Technical Consultancy Project</dc:title>
  <dc:creator>Rahul Mannepally [Student-PECS]</dc:creator>
  <cp:lastModifiedBy>Rahul Mannepally [Student-PECS]</cp:lastModifiedBy>
  <cp:revision>21</cp:revision>
  <dcterms:created xsi:type="dcterms:W3CDTF">2021-11-01T02:09:52Z</dcterms:created>
  <dcterms:modified xsi:type="dcterms:W3CDTF">2021-11-12T16:45:34Z</dcterms:modified>
</cp:coreProperties>
</file>